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rin McIntyre" initials="DM" lastIdx="1" clrIdx="0">
    <p:extLst>
      <p:ext uri="{19B8F6BF-5375-455C-9EA6-DF929625EA0E}">
        <p15:presenceInfo xmlns:p15="http://schemas.microsoft.com/office/powerpoint/2012/main" userId="Darrin McInty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CE6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93120-7EEF-4E04-8043-8BCC1DA56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80D4D-D7D9-47E4-A5E4-1C5AEB753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3DD09-82C9-41D8-AD4B-CA546F2C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0383C-4DBA-419C-85D1-1D2A9056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87914-C266-4C0D-8040-06F0F1132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8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D56DD-5161-43BC-BCAE-B03AD36B5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1F7AE-3453-41D8-B1F7-81D6F9095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68A4D-4E4D-4C18-AA13-957193CB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CA268-C84A-440E-8579-1592026A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5CF41-27D2-4735-8F9D-D2DDA59C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56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9698E2-6CFC-4ACA-9459-E7EDED2AA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47AFFC-BC21-4771-A5A8-3E96C3935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343BB-95C5-4739-964F-6691947C1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D4AEC-A46F-458C-8A74-2F043AC41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EB5A9-09E2-45DA-A7B5-7407F5539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38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BCD6E-D012-4701-84EB-AA1E56309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051E3-1374-414E-98E1-129BFA8CA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F2BBC-91FD-4092-B904-38DFCC39F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744DD-B2F4-4B0D-9E4B-94761052B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DABF8-8FDD-4E6F-B26D-1B17DF17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8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A4754-9448-476F-A301-390A48A3A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1A30C-FEA6-43D5-9F03-AB7F961E8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D6BE2-7DBC-4C21-B0B2-5A7964683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47317-105E-49F5-A473-A92B1366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EE902-8FD4-44F8-B8D4-DF6477448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76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2223-8968-4496-A817-3579F9BD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3E859-9547-409F-90E4-CC415A2FE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DF90D-D8F3-468E-A235-9E9CB97DA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A67CD-CDDA-41FA-BCF0-5AAA7F5C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8552E-79AF-4D2F-92B7-A56F41B8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D16D3-876D-45C9-B769-AB31DCA9E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48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EF65D-1A90-4E74-BDA4-D256A1623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A094E-1E10-4310-B8DB-FB4488DD0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7E435-3AF8-44C1-A639-5A5042AE7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AA300D-CC97-4B94-891B-653BEC672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62915D-216E-4FA1-AC96-CCA7938F2F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CE0C97-4504-49A8-9658-96D8107A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CA628A-594E-4AA9-884A-4907756B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6B964-3561-4DBE-BE83-13A41B935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36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1302D-7FE8-434A-8AF5-B063F92AA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B1A8E8-DC9A-4A5F-8A57-19486BA66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1F8B03-AD0C-4F42-A150-97BC0C865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DE24AA-C0C9-4725-AC37-CE91FE643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5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6EBFCE-E809-4552-826A-F2A90D340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96D820-77F8-4C6A-9389-923BC5D33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E87B5-ABAE-4122-A8AC-97FDCEA76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26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0BD09-8374-418C-8030-6AE823A5E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F734D-2A26-4DDD-87C4-8FD98DEF0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B53EB1-4000-47C7-A766-26EA3B3FD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2D034-2121-4FBD-832A-376A1E145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C4635-BA2D-44B6-AA0C-0F71C7609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62D51-E770-42DB-9376-2B219A611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884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0D527-8904-460D-B31F-9B94E4E50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13C954-BF8A-4CD1-B7BE-59BF9B670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B6AA0-4970-4F31-A707-CD5BA48C4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0D816-1862-416E-ABBF-261DB59CC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02758-D45B-4520-B3C7-AD4DE0253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62B79-6FC0-4324-81E0-12C8A197D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9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501929-9173-47DA-890C-F27B0A884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CC47D-0E05-46E7-B108-E182C7A45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5D611-7778-4CCB-8E95-BA8162EA2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2C552-98C9-46AE-93A3-15B069A57C6D}" type="datetimeFigureOut">
              <a:rPr lang="en-US" smtClean="0"/>
              <a:t>6/5/2017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D50ED-28FB-401C-861F-969A0F717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D0F59-C7F5-4190-8C43-939131BC65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BD0FF-F4E3-4EE5-8EC7-A0CBFB2D03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09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restcookbook.com/HTTP%20Methods/idempotency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tutorialspoint.com/http/http_methods.htm" TargetMode="External"/><Relationship Id="rId5" Type="http://schemas.openxmlformats.org/officeDocument/2006/relationships/hyperlink" Target="https://developer.mozilla.org/en-US/docs/Web/HTTP/Methods/OPTIONS" TargetMode="External"/><Relationship Id="rId4" Type="http://schemas.openxmlformats.org/officeDocument/2006/relationships/hyperlink" Target="https://www.w3.org/Protocols/rfc2616/rfc2616-sec9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700">
              <a:srgbClr val="CDD9EF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156603"/>
            <a:ext cx="9144000" cy="969513"/>
          </a:xfrm>
        </p:spPr>
        <p:txBody>
          <a:bodyPr>
            <a:normAutofit/>
          </a:bodyPr>
          <a:lstStyle/>
          <a:p>
            <a:r>
              <a:rPr lang="en-US" dirty="0"/>
              <a:t>HTTP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1D24B2-47B4-4204-B62F-D8DBFA7F6225}"/>
              </a:ext>
            </a:extLst>
          </p:cNvPr>
          <p:cNvSpPr txBox="1"/>
          <p:nvPr/>
        </p:nvSpPr>
        <p:spPr>
          <a:xfrm>
            <a:off x="4362090" y="3743864"/>
            <a:ext cx="3467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By: Darrin McIntyre</a:t>
            </a:r>
          </a:p>
        </p:txBody>
      </p:sp>
    </p:spTree>
    <p:extLst>
      <p:ext uri="{BB962C8B-B14F-4D97-AF65-F5344CB8AC3E}">
        <p14:creationId xmlns:p14="http://schemas.microsoft.com/office/powerpoint/2010/main" val="217726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accent1"/>
            </a:gs>
            <a:gs pos="0">
              <a:schemeClr val="bg1"/>
            </a:gs>
            <a:gs pos="94000">
              <a:schemeClr val="accent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>
            <a:normAutofit/>
          </a:bodyPr>
          <a:lstStyle/>
          <a:p>
            <a:r>
              <a:rPr lang="en-US" dirty="0"/>
              <a:t>Important Descriptors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DC05DA-804C-444B-BB23-927948C4C943}"/>
              </a:ext>
            </a:extLst>
          </p:cNvPr>
          <p:cNvSpPr txBox="1"/>
          <p:nvPr/>
        </p:nvSpPr>
        <p:spPr>
          <a:xfrm>
            <a:off x="393940" y="1193799"/>
            <a:ext cx="114041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Methods can also have the property of "idempotence" in that (aside from error or expiration issues) the side-effects of N &gt; 0 identical requests is the same as for a single request.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Idempotence is not enforced by the protocol/web server.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method is safe is a HTTP method  that does not modify resources and should not change the state of the server.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method is cacheable if its response can be stored for later use.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Why is this important? </a:t>
            </a:r>
          </a:p>
          <a:p>
            <a:r>
              <a:rPr lang="en-US" sz="2400" dirty="0"/>
              <a:t>	EX: Client wanting to update a resource through POST.</a:t>
            </a:r>
          </a:p>
          <a:p>
            <a:r>
              <a:rPr lang="en-US" sz="2400" dirty="0"/>
              <a:t>		- Lots of questions to answer</a:t>
            </a:r>
          </a:p>
          <a:p>
            <a:r>
              <a:rPr lang="en-US" sz="2400" dirty="0"/>
              <a:t>		- Idempotence removes the need to ask.</a:t>
            </a:r>
          </a:p>
        </p:txBody>
      </p:sp>
    </p:spTree>
    <p:extLst>
      <p:ext uri="{BB962C8B-B14F-4D97-AF65-F5344CB8AC3E}">
        <p14:creationId xmlns:p14="http://schemas.microsoft.com/office/powerpoint/2010/main" val="2776026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3000">
              <a:schemeClr val="accent1"/>
            </a:gs>
            <a:gs pos="0">
              <a:schemeClr val="accent3">
                <a:lumMod val="20000"/>
                <a:lumOff val="80000"/>
              </a:schemeClr>
            </a:gs>
            <a:gs pos="83000">
              <a:schemeClr val="accent1">
                <a:lumMod val="75000"/>
              </a:schemeClr>
            </a:gs>
            <a:gs pos="100000">
              <a:schemeClr val="accent5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/>
          <a:lstStyle/>
          <a:p>
            <a:r>
              <a:rPr lang="en-US" dirty="0"/>
              <a:t>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DDD3F9-FE4E-4D3A-8649-4F85C9DAF3BE}"/>
              </a:ext>
            </a:extLst>
          </p:cNvPr>
          <p:cNvSpPr txBox="1"/>
          <p:nvPr/>
        </p:nvSpPr>
        <p:spPr>
          <a:xfrm>
            <a:off x="727315" y="1535503"/>
            <a:ext cx="51240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Idempotent: Yes</a:t>
            </a:r>
          </a:p>
          <a:p>
            <a:r>
              <a:rPr lang="en-US" sz="2400" dirty="0"/>
              <a:t>Safe: No</a:t>
            </a:r>
          </a:p>
          <a:p>
            <a:r>
              <a:rPr lang="en-US" sz="2400" dirty="0"/>
              <a:t>Cacheable: No</a:t>
            </a:r>
          </a:p>
          <a:p>
            <a:endParaRPr lang="en-US" sz="2400" dirty="0"/>
          </a:p>
          <a:p>
            <a:r>
              <a:rPr lang="en-US" sz="2400" dirty="0"/>
              <a:t>Creates a new resource or replaces a representation of the target resource with the request payload.</a:t>
            </a:r>
          </a:p>
          <a:p>
            <a:endParaRPr lang="en-US" sz="2400" dirty="0"/>
          </a:p>
          <a:p>
            <a:r>
              <a:rPr lang="en-US" sz="2400" dirty="0"/>
              <a:t>Responses: 201 (Created)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C8A11-23E3-40B3-9315-66F9D7358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193799"/>
            <a:ext cx="6487064" cy="55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64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700">
              <a:srgbClr val="FF3300"/>
            </a:gs>
            <a:gs pos="0">
              <a:srgbClr val="CE6C6C"/>
            </a:gs>
            <a:gs pos="83000">
              <a:srgbClr val="FFC000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>
            <a:normAutofit/>
          </a:bodyPr>
          <a:lstStyle/>
          <a:p>
            <a:r>
              <a:rPr lang="en-US" dirty="0"/>
              <a:t>DELETE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B30AA-1AFC-4834-BD79-4937871AE01C}"/>
              </a:ext>
            </a:extLst>
          </p:cNvPr>
          <p:cNvSpPr txBox="1"/>
          <p:nvPr/>
        </p:nvSpPr>
        <p:spPr>
          <a:xfrm>
            <a:off x="190501" y="1193797"/>
            <a:ext cx="57912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Idempotent: Yes</a:t>
            </a:r>
          </a:p>
          <a:p>
            <a:r>
              <a:rPr lang="en-US" sz="2400" dirty="0"/>
              <a:t>Safe: No</a:t>
            </a:r>
          </a:p>
          <a:p>
            <a:r>
              <a:rPr lang="en-US" sz="2400" dirty="0"/>
              <a:t>Cacheable: No</a:t>
            </a:r>
          </a:p>
          <a:p>
            <a:endParaRPr lang="en-US" sz="2400" dirty="0"/>
          </a:p>
          <a:p>
            <a:r>
              <a:rPr lang="en-US" sz="2400" dirty="0"/>
              <a:t>Used to delete the specified resource.</a:t>
            </a:r>
          </a:p>
          <a:p>
            <a:endParaRPr lang="en-US" sz="2400" dirty="0"/>
          </a:p>
          <a:p>
            <a:r>
              <a:rPr lang="en-US" sz="2400" dirty="0"/>
              <a:t>Server should not indicate success unless at the time response is given it intends to delete the resource or move it to an inaccessible location.</a:t>
            </a:r>
          </a:p>
          <a:p>
            <a:endParaRPr lang="en-US" sz="2400" dirty="0"/>
          </a:p>
          <a:p>
            <a:r>
              <a:rPr lang="en-US" sz="2400" dirty="0"/>
              <a:t>Responses: 200 (OK), 202 (Accepted), 204 (No Content)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3EC640-1597-4441-A32C-80850E7A8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193798"/>
            <a:ext cx="6248400" cy="541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7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/>
          <a:lstStyle/>
          <a:p>
            <a:r>
              <a:rPr lang="en-US" dirty="0"/>
              <a:t>HEAD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7A02A0-CD51-445C-8DE3-E42F4DA9FFF9}"/>
              </a:ext>
            </a:extLst>
          </p:cNvPr>
          <p:cNvSpPr txBox="1"/>
          <p:nvPr/>
        </p:nvSpPr>
        <p:spPr>
          <a:xfrm>
            <a:off x="225006" y="1193799"/>
            <a:ext cx="47533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Idempotent: Yes</a:t>
            </a:r>
          </a:p>
          <a:p>
            <a:r>
              <a:rPr lang="en-US" sz="2400" b="1" dirty="0"/>
              <a:t>Safe: Yes</a:t>
            </a:r>
          </a:p>
          <a:p>
            <a:r>
              <a:rPr lang="en-US" sz="2400" b="1" dirty="0"/>
              <a:t>Cacheable: Yes</a:t>
            </a:r>
          </a:p>
          <a:p>
            <a:endParaRPr lang="en-US" sz="2400" b="1" dirty="0"/>
          </a:p>
          <a:p>
            <a:r>
              <a:rPr lang="en-US" sz="2400" b="1" dirty="0"/>
              <a:t>Requests the headers that are returned if the specified resource would be requested with an http GET method.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3404B5-386E-4355-8895-54B180747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871" y="1193799"/>
            <a:ext cx="6710272" cy="533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92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40000"/>
                <a:lumOff val="60000"/>
              </a:schemeClr>
            </a:gs>
            <a:gs pos="65000">
              <a:schemeClr val="accent6">
                <a:lumMod val="75000"/>
              </a:schemeClr>
            </a:gs>
            <a:gs pos="100000">
              <a:schemeClr val="accent6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/>
          <a:lstStyle/>
          <a:p>
            <a:r>
              <a:rPr lang="en-US" dirty="0"/>
              <a:t>Connect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7B8FF9-7444-4266-ACDC-35214C70596E}"/>
              </a:ext>
            </a:extLst>
          </p:cNvPr>
          <p:cNvSpPr/>
          <p:nvPr/>
        </p:nvSpPr>
        <p:spPr>
          <a:xfrm>
            <a:off x="391064" y="1504350"/>
            <a:ext cx="46640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Idempotent: No</a:t>
            </a:r>
          </a:p>
          <a:p>
            <a:r>
              <a:rPr lang="en-US" sz="2400" dirty="0"/>
              <a:t>Safe: No</a:t>
            </a:r>
          </a:p>
          <a:p>
            <a:r>
              <a:rPr lang="en-US" sz="2400" dirty="0"/>
              <a:t>Cacheable: No</a:t>
            </a:r>
          </a:p>
          <a:p>
            <a:endParaRPr lang="en-US" sz="2400" dirty="0"/>
          </a:p>
          <a:p>
            <a:r>
              <a:rPr lang="en-US" sz="2400" dirty="0"/>
              <a:t>Starts two-way communications with the requested resource. It can be used to open a tunnel.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6DFEC5-2AB0-477A-978C-3716DF7C4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222" y="2090946"/>
            <a:ext cx="7010145" cy="330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30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59000">
              <a:srgbClr val="92D050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>
            <a:normAutofit/>
          </a:bodyPr>
          <a:lstStyle/>
          <a:p>
            <a:r>
              <a:rPr lang="en-US" dirty="0"/>
              <a:t>OPTIONS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67240C-2F43-40DE-9C2A-F0C47DAFC48B}"/>
              </a:ext>
            </a:extLst>
          </p:cNvPr>
          <p:cNvSpPr txBox="1"/>
          <p:nvPr/>
        </p:nvSpPr>
        <p:spPr>
          <a:xfrm>
            <a:off x="385314" y="1435339"/>
            <a:ext cx="492855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Idempotent: Yes</a:t>
            </a:r>
          </a:p>
          <a:p>
            <a:r>
              <a:rPr lang="en-US" sz="2400" dirty="0"/>
              <a:t>Safe: Yes</a:t>
            </a:r>
          </a:p>
          <a:p>
            <a:r>
              <a:rPr lang="en-US" sz="2400" dirty="0"/>
              <a:t>Cacheable: No</a:t>
            </a:r>
          </a:p>
          <a:p>
            <a:endParaRPr lang="en-US" sz="2400" dirty="0"/>
          </a:p>
          <a:p>
            <a:r>
              <a:rPr lang="en-US" sz="2400" dirty="0"/>
              <a:t>Used to describe the communication options for the target resource.</a:t>
            </a:r>
          </a:p>
          <a:p>
            <a:endParaRPr lang="en-US" sz="2400" dirty="0"/>
          </a:p>
          <a:p>
            <a:r>
              <a:rPr lang="en-US" sz="2400" dirty="0"/>
              <a:t>Max-Forwards request-header field may be used to target a specific proxy in the request chain. 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BF60B-C70B-4C3F-8B75-ED1927A49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872" y="1193798"/>
            <a:ext cx="6745856" cy="494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30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75000"/>
              </a:schemeClr>
            </a:gs>
            <a:gs pos="65000">
              <a:schemeClr val="bg1">
                <a:lumMod val="50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>
            <a:normAutofit/>
          </a:bodyPr>
          <a:lstStyle/>
          <a:p>
            <a:r>
              <a:rPr lang="en-US" dirty="0"/>
              <a:t>TRACE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068670-520D-4EFB-9E67-76196ECC705E}"/>
              </a:ext>
            </a:extLst>
          </p:cNvPr>
          <p:cNvSpPr txBox="1"/>
          <p:nvPr/>
        </p:nvSpPr>
        <p:spPr>
          <a:xfrm>
            <a:off x="402566" y="1193799"/>
            <a:ext cx="569343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Idempotent: Yes</a:t>
            </a:r>
          </a:p>
          <a:p>
            <a:r>
              <a:rPr lang="en-US" sz="2400" dirty="0"/>
              <a:t>Safe: Yes</a:t>
            </a:r>
          </a:p>
          <a:p>
            <a:r>
              <a:rPr lang="en-US" sz="2400" dirty="0"/>
              <a:t>Cacheable: No</a:t>
            </a:r>
          </a:p>
          <a:p>
            <a:endParaRPr lang="en-US" sz="2400" dirty="0"/>
          </a:p>
          <a:p>
            <a:r>
              <a:rPr lang="en-US" sz="2400" dirty="0"/>
              <a:t>Used to invoke a remote application-layer loop-back of the request message. The final recipient of the request should reflect the message received back to the client as the entity-body of an OK response (200).</a:t>
            </a:r>
          </a:p>
          <a:p>
            <a:endParaRPr lang="en-US" sz="2400" dirty="0"/>
          </a:p>
          <a:p>
            <a:r>
              <a:rPr lang="en-US" sz="2400" dirty="0"/>
              <a:t>The final recipient is either the origin server or the first proxy or gateway to receive a Max-Forwards value of zero in the request.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980C7C-8B0D-4485-A238-789972357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89" y="1193799"/>
            <a:ext cx="6081534" cy="539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25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1B58-93A3-48C4-BE48-2239E1E33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286"/>
            <a:ext cx="9144000" cy="969513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C7AEC-7398-4315-A8FA-2A5A9238DFBC}"/>
              </a:ext>
            </a:extLst>
          </p:cNvPr>
          <p:cNvSpPr txBox="1"/>
          <p:nvPr/>
        </p:nvSpPr>
        <p:spPr>
          <a:xfrm>
            <a:off x="342900" y="1346200"/>
            <a:ext cx="115062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highlight>
                  <a:srgbClr val="000000"/>
                </a:highlight>
                <a:hlinkClick r:id="rId3"/>
              </a:rPr>
              <a:t>http://restcookbook.com/HTTP%20Methods/idempotency/</a:t>
            </a:r>
            <a:endParaRPr lang="en-US" sz="2800" b="1" dirty="0">
              <a:highlight>
                <a:srgbClr val="000000"/>
              </a:highlight>
            </a:endParaRPr>
          </a:p>
          <a:p>
            <a:endParaRPr lang="en-US" sz="2800" b="1" u="sng" dirty="0">
              <a:highlight>
                <a:srgbClr val="000000"/>
              </a:highlight>
              <a:hlinkClick r:id="rId4"/>
            </a:endParaRPr>
          </a:p>
          <a:p>
            <a:r>
              <a:rPr lang="en-US" sz="2800" b="1" u="sng" dirty="0">
                <a:highlight>
                  <a:srgbClr val="000000"/>
                </a:highlight>
                <a:hlinkClick r:id="rId4"/>
              </a:rPr>
              <a:t>https://www.w3.org/Protocols/rfc2616/rfc2616-sec9.html</a:t>
            </a:r>
            <a:endParaRPr lang="en-US" sz="2800" b="1" dirty="0">
              <a:highlight>
                <a:srgbClr val="000000"/>
              </a:highlight>
            </a:endParaRPr>
          </a:p>
          <a:p>
            <a:endParaRPr lang="en-US" sz="2800" b="1" u="sng" dirty="0">
              <a:highlight>
                <a:srgbClr val="000000"/>
              </a:highlight>
              <a:hlinkClick r:id="rId5"/>
            </a:endParaRPr>
          </a:p>
          <a:p>
            <a:r>
              <a:rPr lang="en-US" sz="2800" b="1" u="sng" dirty="0">
                <a:highlight>
                  <a:srgbClr val="000000"/>
                </a:highlight>
                <a:hlinkClick r:id="rId5"/>
              </a:rPr>
              <a:t>https://developer.mozilla.org/en-US/docs/Web/HTTP/Methods/OPTIONS</a:t>
            </a:r>
            <a:endParaRPr lang="en-US" sz="2800" b="1" dirty="0">
              <a:highlight>
                <a:srgbClr val="000000"/>
              </a:highlight>
            </a:endParaRPr>
          </a:p>
          <a:p>
            <a:endParaRPr lang="en-US" sz="2800" b="1" dirty="0">
              <a:highlight>
                <a:srgbClr val="000000"/>
              </a:highlight>
            </a:endParaRPr>
          </a:p>
          <a:p>
            <a:r>
              <a:rPr lang="en-US" sz="2800" b="1" dirty="0">
                <a:highlight>
                  <a:srgbClr val="000000"/>
                </a:highlight>
                <a:hlinkClick r:id="rId6"/>
              </a:rPr>
              <a:t>https://www.tutorialspoint.com/http/http_methods.htm</a:t>
            </a:r>
            <a:endParaRPr lang="en-US" sz="2800" b="1" dirty="0"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101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2935</TotalTime>
  <Words>416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HTTP Methods</vt:lpstr>
      <vt:lpstr>Important Descriptors</vt:lpstr>
      <vt:lpstr>PUT</vt:lpstr>
      <vt:lpstr>DELETE</vt:lpstr>
      <vt:lpstr>HEAD</vt:lpstr>
      <vt:lpstr>Connect</vt:lpstr>
      <vt:lpstr>OPTIONS</vt:lpstr>
      <vt:lpstr>TRACE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HttpServlet Methods</dc:title>
  <dc:creator>Darrin McIntyre</dc:creator>
  <cp:lastModifiedBy>Darrin McIntyre</cp:lastModifiedBy>
  <cp:revision>25</cp:revision>
  <dcterms:created xsi:type="dcterms:W3CDTF">2017-06-05T14:23:42Z</dcterms:created>
  <dcterms:modified xsi:type="dcterms:W3CDTF">2017-06-07T15:19:42Z</dcterms:modified>
</cp:coreProperties>
</file>

<file path=docProps/thumbnail.jpeg>
</file>